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9"/>
  </p:notesMasterIdLst>
  <p:sldIdLst>
    <p:sldId id="256" r:id="rId2"/>
    <p:sldId id="257" r:id="rId3"/>
    <p:sldId id="401" r:id="rId4"/>
    <p:sldId id="319" r:id="rId5"/>
    <p:sldId id="402" r:id="rId6"/>
    <p:sldId id="406" r:id="rId7"/>
    <p:sldId id="407" r:id="rId8"/>
    <p:sldId id="410" r:id="rId9"/>
    <p:sldId id="408" r:id="rId10"/>
    <p:sldId id="409" r:id="rId11"/>
    <p:sldId id="411" r:id="rId12"/>
    <p:sldId id="412" r:id="rId13"/>
    <p:sldId id="413" r:id="rId14"/>
    <p:sldId id="414" r:id="rId15"/>
    <p:sldId id="400" r:id="rId16"/>
    <p:sldId id="320" r:id="rId17"/>
    <p:sldId id="323" r:id="rId18"/>
    <p:sldId id="32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7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tells the CPU where to look in. memory for info</a:t>
            </a:r>
          </a:p>
          <a:p>
            <a:r>
              <a:rPr lang="en-US" dirty="0"/>
              <a:t>x is our short hand for the information we want to manipulate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51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tells the CPU where to look in. memory for info</a:t>
            </a:r>
          </a:p>
          <a:p>
            <a:r>
              <a:rPr lang="en-US" dirty="0"/>
              <a:t>x is our short hand for the information we want to manipulate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45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2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71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53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3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5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40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33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7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84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36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03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84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2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76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80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41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259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20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06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9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93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3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8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2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51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9.svg"/><Relationship Id="rId4" Type="http://schemas.openxmlformats.org/officeDocument/2006/relationships/image" Target="../media/image5.sv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1.sv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hyperlink" Target="https://youtu.be/MIVW0sijSjY?si=npIKpgdi2JgjO0_U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18.sv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Variables </a:t>
            </a:r>
            <a:r>
              <a:rPr lang="en-US"/>
              <a:t>&amp; GitHub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B6D18-85FA-6817-2511-ADD47AF0E57D}"/>
              </a:ext>
            </a:extLst>
          </p:cNvPr>
          <p:cNvSpPr txBox="1"/>
          <p:nvPr/>
        </p:nvSpPr>
        <p:spPr>
          <a:xfrm>
            <a:off x="3546946" y="2346857"/>
            <a:ext cx="4000123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“important information” at “Zone C, Column 5, Row 40”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3155FA-4114-4C1D-10AC-7B067A0DA1E2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</p:spTree>
    <p:extLst>
      <p:ext uri="{BB962C8B-B14F-4D97-AF65-F5344CB8AC3E}">
        <p14:creationId xmlns:p14="http://schemas.microsoft.com/office/powerpoint/2010/main" val="19900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72CCB-2BB7-7365-9000-33841AB51052}"/>
              </a:ext>
            </a:extLst>
          </p:cNvPr>
          <p:cNvSpPr txBox="1"/>
          <p:nvPr/>
        </p:nvSpPr>
        <p:spPr>
          <a:xfrm>
            <a:off x="3546946" y="2346857"/>
            <a:ext cx="4000123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656DB7-709E-B40E-7D63-CD0F20E4C61E}"/>
              </a:ext>
            </a:extLst>
          </p:cNvPr>
          <p:cNvSpPr txBox="1"/>
          <p:nvPr/>
        </p:nvSpPr>
        <p:spPr>
          <a:xfrm>
            <a:off x="3439692" y="4459612"/>
            <a:ext cx="4000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2D25D-438A-329B-60FC-B58AC57936A2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</p:spTree>
    <p:extLst>
      <p:ext uri="{BB962C8B-B14F-4D97-AF65-F5344CB8AC3E}">
        <p14:creationId xmlns:p14="http://schemas.microsoft.com/office/powerpoint/2010/main" val="398323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7F484-2F68-DE48-C490-BD318BB0278D}"/>
              </a:ext>
            </a:extLst>
          </p:cNvPr>
          <p:cNvSpPr txBox="1"/>
          <p:nvPr/>
        </p:nvSpPr>
        <p:spPr>
          <a:xfrm>
            <a:off x="3546946" y="2346857"/>
            <a:ext cx="4000123" cy="206210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D2441D-11CF-5A04-C96C-9AAA749FD442}"/>
              </a:ext>
            </a:extLst>
          </p:cNvPr>
          <p:cNvSpPr txBox="1"/>
          <p:nvPr/>
        </p:nvSpPr>
        <p:spPr>
          <a:xfrm>
            <a:off x="3439692" y="4459612"/>
            <a:ext cx="4000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use a shorthand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7A4D5-504B-4504-203F-F4A73B745A0D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</p:spTree>
    <p:extLst>
      <p:ext uri="{BB962C8B-B14F-4D97-AF65-F5344CB8AC3E}">
        <p14:creationId xmlns:p14="http://schemas.microsoft.com/office/powerpoint/2010/main" val="110488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BB4FE-AD6D-3C4A-8086-26BF89A96581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0CBCB-DC5C-7259-62D5-30D08A12DC3A}"/>
              </a:ext>
            </a:extLst>
          </p:cNvPr>
          <p:cNvSpPr txBox="1"/>
          <p:nvPr/>
        </p:nvSpPr>
        <p:spPr>
          <a:xfrm>
            <a:off x="3439692" y="4459612"/>
            <a:ext cx="4000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use a shorthand, </a:t>
            </a:r>
            <a:r>
              <a:rPr lang="en-US" sz="2800" b="1" dirty="0"/>
              <a:t>x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F82F7-0551-43FE-7A23-89C8232443CF}"/>
              </a:ext>
            </a:extLst>
          </p:cNvPr>
          <p:cNvSpPr txBox="1"/>
          <p:nvPr/>
        </p:nvSpPr>
        <p:spPr>
          <a:xfrm>
            <a:off x="3546946" y="1638024"/>
            <a:ext cx="4000123" cy="206210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35374-9176-67DB-2437-D2584B7F7B11}"/>
              </a:ext>
            </a:extLst>
          </p:cNvPr>
          <p:cNvSpPr txBox="1"/>
          <p:nvPr/>
        </p:nvSpPr>
        <p:spPr>
          <a:xfrm>
            <a:off x="3546946" y="3874837"/>
            <a:ext cx="4000123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3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99720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82F4A-1D49-1F63-AC27-E3CB7302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8421" r="59293" b="16253"/>
          <a:stretch/>
        </p:blipFill>
        <p:spPr>
          <a:xfrm>
            <a:off x="7439815" y="1972334"/>
            <a:ext cx="4291403" cy="48570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A699C-2B16-E779-433C-7E5FD23629B3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6" name="Dodecagon 5">
            <a:extLst>
              <a:ext uri="{FF2B5EF4-FFF2-40B4-BE49-F238E27FC236}">
                <a16:creationId xmlns:a16="http://schemas.microsoft.com/office/drawing/2014/main" id="{8E970433-A0AF-B03B-24AA-3DA191D1722B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BB4FE-AD6D-3C4A-8086-26BF89A96581}"/>
              </a:ext>
            </a:extLst>
          </p:cNvPr>
          <p:cNvSpPr txBox="1"/>
          <p:nvPr/>
        </p:nvSpPr>
        <p:spPr>
          <a:xfrm>
            <a:off x="5340975" y="161286"/>
            <a:ext cx="6851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need to tell it where to look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0CBCB-DC5C-7259-62D5-30D08A12DC3A}"/>
              </a:ext>
            </a:extLst>
          </p:cNvPr>
          <p:cNvSpPr txBox="1"/>
          <p:nvPr/>
        </p:nvSpPr>
        <p:spPr>
          <a:xfrm>
            <a:off x="3439692" y="4459612"/>
            <a:ext cx="40001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Refer to the same 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Let’s use a shorthand</a:t>
            </a:r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F82F7-0551-43FE-7A23-89C8232443CF}"/>
              </a:ext>
            </a:extLst>
          </p:cNvPr>
          <p:cNvSpPr txBox="1"/>
          <p:nvPr/>
        </p:nvSpPr>
        <p:spPr>
          <a:xfrm>
            <a:off x="3546946" y="1638024"/>
            <a:ext cx="4000123" cy="2062103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important information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at “</a:t>
            </a:r>
            <a:r>
              <a:rPr lang="en-US" sz="3200" b="1" dirty="0">
                <a:solidFill>
                  <a:srgbClr val="C00000">
                    <a:alpha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Zone C, Column 5, Row 40</a:t>
            </a:r>
            <a:r>
              <a:rPr lang="en-US" sz="3200" dirty="0">
                <a:solidFill>
                  <a:schemeClr val="tx1">
                    <a:alpha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35374-9176-67DB-2437-D2584B7F7B11}"/>
              </a:ext>
            </a:extLst>
          </p:cNvPr>
          <p:cNvSpPr txBox="1"/>
          <p:nvPr/>
        </p:nvSpPr>
        <p:spPr>
          <a:xfrm>
            <a:off x="3546946" y="3874837"/>
            <a:ext cx="4000123" cy="5847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double </a:t>
            </a:r>
            <a:r>
              <a:rPr lang="en-US" sz="3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63308-3F67-979D-7C3B-60DF76E17F78}"/>
              </a:ext>
            </a:extLst>
          </p:cNvPr>
          <p:cNvSpPr txBox="1"/>
          <p:nvPr/>
        </p:nvSpPr>
        <p:spPr>
          <a:xfrm>
            <a:off x="5354830" y="5395263"/>
            <a:ext cx="1704109" cy="461665"/>
          </a:xfrm>
          <a:prstGeom prst="rect">
            <a:avLst/>
          </a:prstGeom>
          <a:solidFill>
            <a:srgbClr val="FF93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variable</a:t>
            </a:r>
          </a:p>
        </p:txBody>
      </p:sp>
    </p:spTree>
    <p:extLst>
      <p:ext uri="{BB962C8B-B14F-4D97-AF65-F5344CB8AC3E}">
        <p14:creationId xmlns:p14="http://schemas.microsoft.com/office/powerpoint/2010/main" val="18601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</a:t>
            </a:r>
            <a:r>
              <a:rPr lang="en-US" dirty="0">
                <a:latin typeface="Courier" pitchFamily="2" charset="0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B6D1-244E-734C-9FE2-5206E0CD564D}"/>
              </a:ext>
            </a:extLst>
          </p:cNvPr>
          <p:cNvSpPr>
            <a:spLocks noGrp="1"/>
          </p:cNvSpPr>
          <p:nvPr>
            <p:ph idx="1"/>
          </p:nvPr>
        </p:nvSpPr>
        <p:spPr>
          <a:ln w="57150">
            <a:noFill/>
          </a:ln>
        </p:spPr>
        <p:txBody>
          <a:bodyPr anchor="t"/>
          <a:lstStyle/>
          <a:p>
            <a:r>
              <a:rPr lang="en-US" sz="3200" dirty="0"/>
              <a:t>In CS, a </a:t>
            </a:r>
            <a:r>
              <a:rPr lang="en-US" sz="32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variable</a:t>
            </a:r>
            <a:r>
              <a:rPr lang="en-US" sz="3200" dirty="0"/>
              <a:t> is a place to store a piece of data</a:t>
            </a:r>
          </a:p>
          <a:p>
            <a:r>
              <a:rPr lang="en-US" sz="3200" dirty="0"/>
              <a:t>In Python, variables are:</a:t>
            </a:r>
          </a:p>
          <a:p>
            <a:pPr lvl="1"/>
            <a:r>
              <a:rPr lang="en-US" sz="2800" b="1" dirty="0"/>
              <a:t>declared</a:t>
            </a:r>
            <a:r>
              <a:rPr lang="en-US" sz="2800" dirty="0"/>
              <a:t> by giving them a name</a:t>
            </a:r>
          </a:p>
          <a:p>
            <a:pPr lvl="1"/>
            <a:r>
              <a:rPr lang="en-US" sz="2800" b="1" dirty="0"/>
              <a:t>assigned</a:t>
            </a:r>
            <a:r>
              <a:rPr lang="en-US" sz="2800" dirty="0"/>
              <a:t> using the equals sign</a:t>
            </a:r>
            <a:endParaRPr lang="en-US" sz="2800" b="1" dirty="0"/>
          </a:p>
          <a:p>
            <a:r>
              <a:rPr lang="en-US" sz="3200" dirty="0"/>
              <a:t>Example: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FFAB6-D5A1-F34F-AB95-8374F7CDEED1}"/>
              </a:ext>
            </a:extLst>
          </p:cNvPr>
          <p:cNvGrpSpPr/>
          <p:nvPr/>
        </p:nvGrpSpPr>
        <p:grpSpPr>
          <a:xfrm>
            <a:off x="4379889" y="3864688"/>
            <a:ext cx="2438693" cy="1290311"/>
            <a:chOff x="2132837" y="3008880"/>
            <a:chExt cx="2438693" cy="12903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5DAE3E-7203-E443-A329-CD820AE671B7}"/>
                </a:ext>
              </a:extLst>
            </p:cNvPr>
            <p:cNvSpPr txBox="1"/>
            <p:nvPr/>
          </p:nvSpPr>
          <p:spPr>
            <a:xfrm>
              <a:off x="2132837" y="3468194"/>
              <a:ext cx="16514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declaring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 variable </a:t>
              </a:r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</a:rPr>
                <a:t>x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1A5BC539-EC5A-6E48-9B57-9589AAD8833F}"/>
                </a:ext>
              </a:extLst>
            </p:cNvPr>
            <p:cNvSpPr/>
            <p:nvPr/>
          </p:nvSpPr>
          <p:spPr>
            <a:xfrm rot="1788882" flipV="1">
              <a:off x="3372033" y="3008880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540008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A6572A-76B6-5045-9110-E6947FA3AD1C}"/>
              </a:ext>
            </a:extLst>
          </p:cNvPr>
          <p:cNvSpPr txBox="1"/>
          <p:nvPr/>
        </p:nvSpPr>
        <p:spPr>
          <a:xfrm>
            <a:off x="6773616" y="4897116"/>
            <a:ext cx="2125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assigning 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the value 3 to </a:t>
            </a:r>
            <a:r>
              <a:rPr lang="en-US" sz="2400" dirty="0">
                <a:solidFill>
                  <a:srgbClr val="003470"/>
                </a:solidFill>
                <a:latin typeface="Courier" pitchFamily="2" charset="0"/>
              </a:rPr>
              <a:t>x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F9B767F7-CD6B-4347-822D-D4691F3C05FC}"/>
              </a:ext>
            </a:extLst>
          </p:cNvPr>
          <p:cNvSpPr/>
          <p:nvPr/>
        </p:nvSpPr>
        <p:spPr>
          <a:xfrm rot="16200000">
            <a:off x="7720826" y="4352516"/>
            <a:ext cx="182932" cy="773971"/>
          </a:xfrm>
          <a:prstGeom prst="leftBracket">
            <a:avLst/>
          </a:prstGeom>
          <a:ln w="571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9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984D-FBDC-6C4B-AE1C-4299F9EB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numeric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BA22-B10D-8B44-B6E6-5E4365C6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59854"/>
            <a:ext cx="7315200" cy="5120640"/>
          </a:xfrm>
        </p:spPr>
        <p:txBody>
          <a:bodyPr>
            <a:normAutofit/>
          </a:bodyPr>
          <a:lstStyle/>
          <a:p>
            <a:r>
              <a:rPr lang="en-US" sz="2800" dirty="0"/>
              <a:t>Two kinds of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numbers</a:t>
            </a:r>
            <a:r>
              <a:rPr lang="en-US" sz="2800" dirty="0"/>
              <a:t> in CS:</a:t>
            </a:r>
          </a:p>
          <a:p>
            <a:pPr lvl="1"/>
            <a:r>
              <a:rPr lang="en-US" sz="2400" dirty="0"/>
              <a:t>integers (“whole numbers”)</a:t>
            </a:r>
          </a:p>
          <a:p>
            <a:pPr lvl="1"/>
            <a:r>
              <a:rPr lang="en-US" sz="2400" dirty="0"/>
              <a:t>floats (“decimals” or “floating point numbers”)</a:t>
            </a:r>
          </a:p>
          <a:p>
            <a:r>
              <a:rPr lang="en-US" sz="2800" dirty="0"/>
              <a:t>In Python, the kind of number is implied by whether or not the number contains a </a:t>
            </a:r>
            <a:r>
              <a:rPr lang="en-US" sz="2800" b="1" dirty="0"/>
              <a:t>decimal point</a:t>
            </a:r>
          </a:p>
          <a:p>
            <a:r>
              <a:rPr lang="en-US" sz="2800" dirty="0"/>
              <a:t>Example:</a:t>
            </a:r>
          </a:p>
          <a:p>
            <a:pPr marL="0" indent="0" algn="ctr">
              <a:buNone/>
            </a:pPr>
            <a:r>
              <a:rPr lang="en-US" sz="5400" dirty="0">
                <a:latin typeface="Courier" pitchFamily="2" charset="0"/>
              </a:rPr>
              <a:t>x = 3</a:t>
            </a:r>
          </a:p>
          <a:p>
            <a:pPr marL="0" indent="0" algn="ctr">
              <a:buNone/>
            </a:pPr>
            <a:r>
              <a:rPr lang="en-US" sz="5400" dirty="0">
                <a:latin typeface="Courier" pitchFamily="2" charset="0"/>
              </a:rPr>
              <a:t>x = 3.0</a:t>
            </a:r>
          </a:p>
          <a:p>
            <a:pPr marL="0" indent="0" algn="ctr">
              <a:buNone/>
            </a:pPr>
            <a:endParaRPr lang="en-US" sz="5400" dirty="0">
              <a:latin typeface="Courier" pitchFamily="2" charset="0"/>
            </a:endParaRP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492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984D-FBDC-6C4B-AE1C-4299F9EB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BA22-B10D-8B44-B6E6-5E4365C69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123" y="1123837"/>
            <a:ext cx="7315200" cy="512064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In CS, a sequence of characters that isn’t a number is called a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string</a:t>
            </a:r>
            <a:endParaRPr lang="en-US" sz="2800" dirty="0">
              <a:latin typeface="Courier" pitchFamily="2" charset="0"/>
            </a:endParaRPr>
          </a:p>
          <a:p>
            <a:r>
              <a:rPr lang="en-US" sz="2800" dirty="0"/>
              <a:t>In Python, a string is declared using </a:t>
            </a:r>
            <a:r>
              <a:rPr lang="en-US" sz="2800" b="1" dirty="0"/>
              <a:t>quotation marks</a:t>
            </a:r>
          </a:p>
          <a:p>
            <a:r>
              <a:rPr lang="en-US" sz="2800" dirty="0"/>
              <a:t>Strings can contain letters, numbers, spaces, and special characters</a:t>
            </a:r>
          </a:p>
          <a:p>
            <a:r>
              <a:rPr lang="en-US" sz="2800" dirty="0"/>
              <a:t>Example: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“Ab”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“Bass Hall”</a:t>
            </a:r>
          </a:p>
          <a:p>
            <a:pPr marL="0" indent="0" algn="ctr">
              <a:buNone/>
            </a:pPr>
            <a:endParaRPr lang="en-US" sz="4400" dirty="0">
              <a:latin typeface="Courier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DF5AD3-3834-EB46-8F5B-6052517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concept: </a:t>
            </a:r>
            <a:r>
              <a:rPr lang="en-US" dirty="0">
                <a:latin typeface="Courier" pitchFamily="2" charset="0"/>
              </a:rPr>
              <a:t>print()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E00B62-D79D-CF45-98B7-70D72DE4B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function is a procedure / routine that takes in some input and does something with it (just like in math)</a:t>
            </a:r>
          </a:p>
          <a:p>
            <a:r>
              <a:rPr lang="en-US" sz="2800" dirty="0"/>
              <a:t>In Python, the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print()</a:t>
            </a:r>
            <a:r>
              <a:rPr lang="en-US" sz="2800" dirty="0"/>
              <a:t> function takes in a value and outputs the value to the console</a:t>
            </a:r>
          </a:p>
          <a:p>
            <a:r>
              <a:rPr lang="en-US" sz="2800" dirty="0"/>
              <a:t>This seems silly now, but will come in handy in lab when you write/run your first program inside a </a:t>
            </a:r>
            <a:r>
              <a:rPr lang="en-US" sz="2800" b="1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600665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F96A-3044-CB93-6ADE-C5349B97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DD18-BAA8-2F4A-A593-14427DDE7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Variables</a:t>
            </a:r>
          </a:p>
          <a:p>
            <a:r>
              <a:rPr lang="en-US" sz="2400" dirty="0"/>
              <a:t>Merge conflicts</a:t>
            </a:r>
          </a:p>
          <a:p>
            <a:r>
              <a:rPr lang="en-US" sz="2400" dirty="0"/>
              <a:t>Finish ic01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62B2C5-E442-22C8-2943-5931DD7D8A53}"/>
              </a:ext>
            </a:extLst>
          </p:cNvPr>
          <p:cNvSpPr/>
          <p:nvPr/>
        </p:nvSpPr>
        <p:spPr>
          <a:xfrm>
            <a:off x="5652655" y="1288473"/>
            <a:ext cx="1496290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8F8288-C1F4-0BCA-7398-29A0E0100B15}"/>
              </a:ext>
            </a:extLst>
          </p:cNvPr>
          <p:cNvSpPr/>
          <p:nvPr/>
        </p:nvSpPr>
        <p:spPr>
          <a:xfrm>
            <a:off x="9102437" y="3131128"/>
            <a:ext cx="1496290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</p:spTree>
    <p:extLst>
      <p:ext uri="{BB962C8B-B14F-4D97-AF65-F5344CB8AC3E}">
        <p14:creationId xmlns:p14="http://schemas.microsoft.com/office/powerpoint/2010/main" val="86646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62B2C5-E442-22C8-2943-5931DD7D8A53}"/>
              </a:ext>
            </a:extLst>
          </p:cNvPr>
          <p:cNvSpPr/>
          <p:nvPr/>
        </p:nvSpPr>
        <p:spPr>
          <a:xfrm>
            <a:off x="5652655" y="1288473"/>
            <a:ext cx="1496290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</p:spTree>
    <p:extLst>
      <p:ext uri="{BB962C8B-B14F-4D97-AF65-F5344CB8AC3E}">
        <p14:creationId xmlns:p14="http://schemas.microsoft.com/office/powerpoint/2010/main" val="685287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62B2C5-E442-22C8-2943-5931DD7D8A53}"/>
              </a:ext>
            </a:extLst>
          </p:cNvPr>
          <p:cNvSpPr/>
          <p:nvPr/>
        </p:nvSpPr>
        <p:spPr>
          <a:xfrm>
            <a:off x="5652655" y="1288473"/>
            <a:ext cx="1496290" cy="196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</p:spTree>
    <p:extLst>
      <p:ext uri="{BB962C8B-B14F-4D97-AF65-F5344CB8AC3E}">
        <p14:creationId xmlns:p14="http://schemas.microsoft.com/office/powerpoint/2010/main" val="2695966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71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158034B5-4E37-DE92-3265-6723E0DF7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5667" y="16219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4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158034B5-4E37-DE92-3265-6723E0DF7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5667" y="1621972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265DA4-A7B2-EA65-FAAC-D0F42445FA51}"/>
              </a:ext>
            </a:extLst>
          </p:cNvPr>
          <p:cNvSpPr/>
          <p:nvPr/>
        </p:nvSpPr>
        <p:spPr>
          <a:xfrm>
            <a:off x="3323770" y="239036"/>
            <a:ext cx="8868229" cy="6510107"/>
          </a:xfrm>
          <a:prstGeom prst="rect">
            <a:avLst/>
          </a:prstGeom>
          <a:solidFill>
            <a:schemeClr val="bg1">
              <a:alpha val="79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urprised face with solid fill with solid fill">
            <a:extLst>
              <a:ext uri="{FF2B5EF4-FFF2-40B4-BE49-F238E27FC236}">
                <a16:creationId xmlns:a16="http://schemas.microsoft.com/office/drawing/2014/main" id="{E43669BC-B0E1-44D3-2876-67B908ACD3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43082" y="721296"/>
            <a:ext cx="5406263" cy="54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158034B5-4E37-DE92-3265-6723E0DF7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55667" y="1621972"/>
            <a:ext cx="914400" cy="914400"/>
          </a:xfrm>
          <a:prstGeom prst="rect">
            <a:avLst/>
          </a:prstGeom>
        </p:spPr>
      </p:pic>
      <p:sp>
        <p:nvSpPr>
          <p:cNvPr id="13" name="Multiply 12">
            <a:extLst>
              <a:ext uri="{FF2B5EF4-FFF2-40B4-BE49-F238E27FC236}">
                <a16:creationId xmlns:a16="http://schemas.microsoft.com/office/drawing/2014/main" id="{2916389B-D0BB-E4C3-FEE5-C32651D026E4}"/>
              </a:ext>
            </a:extLst>
          </p:cNvPr>
          <p:cNvSpPr/>
          <p:nvPr/>
        </p:nvSpPr>
        <p:spPr>
          <a:xfrm>
            <a:off x="9379527" y="1621972"/>
            <a:ext cx="886691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1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Version Control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3943" y="-145142"/>
            <a:ext cx="7688920" cy="768892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4314538B-0987-C4EA-3A9A-14C8096F0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1203" y="1621972"/>
            <a:ext cx="914400" cy="9144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8DC37B1-186C-30F2-A15B-E3CCC3CD0D54}"/>
              </a:ext>
            </a:extLst>
          </p:cNvPr>
          <p:cNvSpPr/>
          <p:nvPr/>
        </p:nvSpPr>
        <p:spPr>
          <a:xfrm>
            <a:off x="9213273" y="5725020"/>
            <a:ext cx="2272145" cy="634216"/>
          </a:xfrm>
          <a:prstGeom prst="wedgeRoundRectCallout">
            <a:avLst>
              <a:gd name="adj1" fmla="val -108638"/>
              <a:gd name="adj2" fmla="val -94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 computer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5C2AEAC-25D6-8250-65A5-FB4B909FE098}"/>
              </a:ext>
            </a:extLst>
          </p:cNvPr>
          <p:cNvSpPr/>
          <p:nvPr/>
        </p:nvSpPr>
        <p:spPr>
          <a:xfrm>
            <a:off x="9712037" y="239036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pic>
        <p:nvPicPr>
          <p:cNvPr id="4" name="Graphic 3" descr="Document outline">
            <a:extLst>
              <a:ext uri="{FF2B5EF4-FFF2-40B4-BE49-F238E27FC236}">
                <a16:creationId xmlns:a16="http://schemas.microsoft.com/office/drawing/2014/main" id="{16DB8CE6-D139-B1AC-675D-A6B97A08F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3991099"/>
            <a:ext cx="1578428" cy="157842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9566041-5BBD-B1A9-CCF4-EE2922672AFA}"/>
              </a:ext>
            </a:extLst>
          </p:cNvPr>
          <p:cNvSpPr/>
          <p:nvPr/>
        </p:nvSpPr>
        <p:spPr>
          <a:xfrm>
            <a:off x="10045320" y="4778268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300505-2474-82F7-A2EE-C63BAA03ACBE}"/>
              </a:ext>
            </a:extLst>
          </p:cNvPr>
          <p:cNvSpPr/>
          <p:nvPr/>
        </p:nvSpPr>
        <p:spPr>
          <a:xfrm>
            <a:off x="3638576" y="2219264"/>
            <a:ext cx="1893762" cy="787172"/>
          </a:xfrm>
          <a:prstGeom prst="wedgeRoundRectCallout">
            <a:avLst>
              <a:gd name="adj1" fmla="val 72687"/>
              <a:gd name="adj2" fmla="val -8386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0" name="Graphic 9" descr="Document outline">
            <a:extLst>
              <a:ext uri="{FF2B5EF4-FFF2-40B4-BE49-F238E27FC236}">
                <a16:creationId xmlns:a16="http://schemas.microsoft.com/office/drawing/2014/main" id="{B4F4D462-71C8-CB41-3ABB-12E808EF00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28435" y="1621972"/>
            <a:ext cx="914400" cy="914400"/>
          </a:xfrm>
          <a:prstGeom prst="rect">
            <a:avLst/>
          </a:prstGeom>
        </p:spPr>
      </p:pic>
      <p:pic>
        <p:nvPicPr>
          <p:cNvPr id="9" name="Graphic 8" descr="Document outline">
            <a:extLst>
              <a:ext uri="{FF2B5EF4-FFF2-40B4-BE49-F238E27FC236}">
                <a16:creationId xmlns:a16="http://schemas.microsoft.com/office/drawing/2014/main" id="{158034B5-4E37-DE92-3265-6723E0DF7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55667" y="1621972"/>
            <a:ext cx="914400" cy="914400"/>
          </a:xfrm>
          <a:prstGeom prst="rect">
            <a:avLst/>
          </a:prstGeom>
        </p:spPr>
      </p:pic>
      <p:sp>
        <p:nvSpPr>
          <p:cNvPr id="13" name="Multiply 12">
            <a:extLst>
              <a:ext uri="{FF2B5EF4-FFF2-40B4-BE49-F238E27FC236}">
                <a16:creationId xmlns:a16="http://schemas.microsoft.com/office/drawing/2014/main" id="{2916389B-D0BB-E4C3-FEE5-C32651D026E4}"/>
              </a:ext>
            </a:extLst>
          </p:cNvPr>
          <p:cNvSpPr/>
          <p:nvPr/>
        </p:nvSpPr>
        <p:spPr>
          <a:xfrm>
            <a:off x="9379527" y="1621972"/>
            <a:ext cx="886691" cy="91440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62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394001" y="1870365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C46BF6-2E59-F9D5-6DF1-B93C5EED551A}"/>
              </a:ext>
            </a:extLst>
          </p:cNvPr>
          <p:cNvSpPr/>
          <p:nvPr/>
        </p:nvSpPr>
        <p:spPr>
          <a:xfrm>
            <a:off x="7325580" y="333894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CCC328-CB19-DA5D-8C91-04B41D124B01}"/>
              </a:ext>
            </a:extLst>
          </p:cNvPr>
          <p:cNvSpPr/>
          <p:nvPr/>
        </p:nvSpPr>
        <p:spPr>
          <a:xfrm>
            <a:off x="6211062" y="338932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E17A94-B595-EC7F-F958-975ED0D6A164}"/>
              </a:ext>
            </a:extLst>
          </p:cNvPr>
          <p:cNvSpPr/>
          <p:nvPr/>
        </p:nvSpPr>
        <p:spPr>
          <a:xfrm>
            <a:off x="4172129" y="1987551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</p:spTree>
    <p:extLst>
      <p:ext uri="{BB962C8B-B14F-4D97-AF65-F5344CB8AC3E}">
        <p14:creationId xmlns:p14="http://schemas.microsoft.com/office/powerpoint/2010/main" val="34892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F96A-3044-CB93-6ADE-C5349B97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8DD18-BAA8-2F4A-A593-14427DDE7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71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394001" y="1870365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E17A94-B595-EC7F-F958-975ED0D6A164}"/>
              </a:ext>
            </a:extLst>
          </p:cNvPr>
          <p:cNvSpPr/>
          <p:nvPr/>
        </p:nvSpPr>
        <p:spPr>
          <a:xfrm>
            <a:off x="4172129" y="1987551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</p:spTree>
    <p:extLst>
      <p:ext uri="{BB962C8B-B14F-4D97-AF65-F5344CB8AC3E}">
        <p14:creationId xmlns:p14="http://schemas.microsoft.com/office/powerpoint/2010/main" val="18703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394001" y="1870365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E17A94-B595-EC7F-F958-975ED0D6A164}"/>
              </a:ext>
            </a:extLst>
          </p:cNvPr>
          <p:cNvSpPr/>
          <p:nvPr/>
        </p:nvSpPr>
        <p:spPr>
          <a:xfrm>
            <a:off x="4172129" y="1987551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</p:spTree>
    <p:extLst>
      <p:ext uri="{BB962C8B-B14F-4D97-AF65-F5344CB8AC3E}">
        <p14:creationId xmlns:p14="http://schemas.microsoft.com/office/powerpoint/2010/main" val="4252732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9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DDC860-2D15-E84A-6238-7DA39E38CA02}"/>
              </a:ext>
            </a:extLst>
          </p:cNvPr>
          <p:cNvSpPr/>
          <p:nvPr/>
        </p:nvSpPr>
        <p:spPr>
          <a:xfrm>
            <a:off x="9359519" y="2011265"/>
            <a:ext cx="1114518" cy="152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  <p:sp>
        <p:nvSpPr>
          <p:cNvPr id="11" name="Donut 10">
            <a:extLst>
              <a:ext uri="{FF2B5EF4-FFF2-40B4-BE49-F238E27FC236}">
                <a16:creationId xmlns:a16="http://schemas.microsoft.com/office/drawing/2014/main" id="{CB618F32-549A-A788-D454-8AFC6A55CCC3}"/>
              </a:ext>
            </a:extLst>
          </p:cNvPr>
          <p:cNvSpPr/>
          <p:nvPr/>
        </p:nvSpPr>
        <p:spPr>
          <a:xfrm>
            <a:off x="7510617" y="4608951"/>
            <a:ext cx="908498" cy="761419"/>
          </a:xfrm>
          <a:prstGeom prst="donut">
            <a:avLst>
              <a:gd name="adj" fmla="val 1030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97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26F2BBA-5A08-964A-2482-78054D24AFBE}"/>
              </a:ext>
            </a:extLst>
          </p:cNvPr>
          <p:cNvSpPr/>
          <p:nvPr/>
        </p:nvSpPr>
        <p:spPr>
          <a:xfrm>
            <a:off x="9664997" y="1567615"/>
            <a:ext cx="1893762" cy="787172"/>
          </a:xfrm>
          <a:prstGeom prst="wedgeRoundRectCallout">
            <a:avLst>
              <a:gd name="adj1" fmla="val -26809"/>
              <a:gd name="adj2" fmla="val 10974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5D5CA2BB-A82D-A688-7FC8-D51D6BA8FD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7728" y="23050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09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26F2BBA-5A08-964A-2482-78054D24AFBE}"/>
              </a:ext>
            </a:extLst>
          </p:cNvPr>
          <p:cNvSpPr/>
          <p:nvPr/>
        </p:nvSpPr>
        <p:spPr>
          <a:xfrm>
            <a:off x="9664997" y="1567615"/>
            <a:ext cx="1893762" cy="787172"/>
          </a:xfrm>
          <a:prstGeom prst="wedgeRoundRectCallout">
            <a:avLst>
              <a:gd name="adj1" fmla="val -26809"/>
              <a:gd name="adj2" fmla="val 10974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5D5CA2BB-A82D-A688-7FC8-D51D6BA8FD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7728" y="2305027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75D8C6-BC39-23E0-F03B-4DDAE818BF16}"/>
              </a:ext>
            </a:extLst>
          </p:cNvPr>
          <p:cNvSpPr/>
          <p:nvPr/>
        </p:nvSpPr>
        <p:spPr>
          <a:xfrm>
            <a:off x="3103418" y="239036"/>
            <a:ext cx="9088581" cy="6510107"/>
          </a:xfrm>
          <a:prstGeom prst="rect">
            <a:avLst/>
          </a:prstGeom>
          <a:solidFill>
            <a:schemeClr val="bg1">
              <a:alpha val="79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A39CEE6-B534-42D1-FD72-B901E3604895}"/>
              </a:ext>
            </a:extLst>
          </p:cNvPr>
          <p:cNvSpPr/>
          <p:nvPr/>
        </p:nvSpPr>
        <p:spPr>
          <a:xfrm>
            <a:off x="3629891" y="1123836"/>
            <a:ext cx="7800109" cy="4870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What if the two versions can’t be combined?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GitHub will tell you by saying there’s a merge conflict, and will ask you to decide what to do. </a:t>
            </a:r>
          </a:p>
        </p:txBody>
      </p:sp>
    </p:spTree>
    <p:extLst>
      <p:ext uri="{BB962C8B-B14F-4D97-AF65-F5344CB8AC3E}">
        <p14:creationId xmlns:p14="http://schemas.microsoft.com/office/powerpoint/2010/main" val="3262713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Collaboration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Graphic 4" descr="Cloud Computing outline">
            <a:extLst>
              <a:ext uri="{FF2B5EF4-FFF2-40B4-BE49-F238E27FC236}">
                <a16:creationId xmlns:a16="http://schemas.microsoft.com/office/drawing/2014/main" id="{37E0CD61-EAD0-4A32-05C0-C4F889D2E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1709148"/>
            <a:ext cx="4015872" cy="4015872"/>
          </a:xfrm>
          <a:prstGeom prst="rect">
            <a:avLst/>
          </a:prstGeom>
        </p:spPr>
      </p:pic>
      <p:pic>
        <p:nvPicPr>
          <p:cNvPr id="4" name="Graphic 3" descr="Cloud Computing outline">
            <a:extLst>
              <a:ext uri="{FF2B5EF4-FFF2-40B4-BE49-F238E27FC236}">
                <a16:creationId xmlns:a16="http://schemas.microsoft.com/office/drawing/2014/main" id="{6CF6D3F2-5AEB-CD5A-9462-B2301B943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810324" y="1709148"/>
            <a:ext cx="4015872" cy="401587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CAF1946-6FE4-361F-FB67-162A1D1DD607}"/>
              </a:ext>
            </a:extLst>
          </p:cNvPr>
          <p:cNvSpPr/>
          <p:nvPr/>
        </p:nvSpPr>
        <p:spPr>
          <a:xfrm>
            <a:off x="5408565" y="1954373"/>
            <a:ext cx="4015871" cy="141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ud outline">
            <a:extLst>
              <a:ext uri="{FF2B5EF4-FFF2-40B4-BE49-F238E27FC236}">
                <a16:creationId xmlns:a16="http://schemas.microsoft.com/office/drawing/2014/main" id="{A0784B5F-AE18-FF13-4FB8-34F89F4ED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0822" y="473422"/>
            <a:ext cx="3819309" cy="3819309"/>
          </a:xfrm>
          <a:prstGeom prst="rect">
            <a:avLst/>
          </a:prstGeom>
        </p:spPr>
      </p:pic>
      <p:pic>
        <p:nvPicPr>
          <p:cNvPr id="24" name="Graphic 23" descr="Document outline">
            <a:extLst>
              <a:ext uri="{FF2B5EF4-FFF2-40B4-BE49-F238E27FC236}">
                <a16:creationId xmlns:a16="http://schemas.microsoft.com/office/drawing/2014/main" id="{D1C99995-BC69-5B15-FCC9-E882D6097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08258" y="2291173"/>
            <a:ext cx="914400" cy="914400"/>
          </a:xfrm>
          <a:prstGeom prst="rect">
            <a:avLst/>
          </a:prstGeom>
        </p:spPr>
      </p:pic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9C101C50-D467-BB26-563E-2F16EE9510EB}"/>
              </a:ext>
            </a:extLst>
          </p:cNvPr>
          <p:cNvSpPr/>
          <p:nvPr/>
        </p:nvSpPr>
        <p:spPr>
          <a:xfrm>
            <a:off x="4093313" y="5855133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A</a:t>
            </a:r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8F47CC2-BBFA-BF9D-E04E-30278A1BAFB7}"/>
              </a:ext>
            </a:extLst>
          </p:cNvPr>
          <p:cNvSpPr/>
          <p:nvPr/>
        </p:nvSpPr>
        <p:spPr>
          <a:xfrm>
            <a:off x="7369013" y="489620"/>
            <a:ext cx="2479963" cy="634216"/>
          </a:xfrm>
          <a:prstGeom prst="wedgeRoundRectCallout">
            <a:avLst>
              <a:gd name="adj1" fmla="val -33028"/>
              <a:gd name="adj2" fmla="val 14769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Remote storage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5F69233E-B17F-5D54-96B2-92904BC39624}"/>
              </a:ext>
            </a:extLst>
          </p:cNvPr>
          <p:cNvSpPr/>
          <p:nvPr/>
        </p:nvSpPr>
        <p:spPr>
          <a:xfrm>
            <a:off x="8368470" y="5861418"/>
            <a:ext cx="2272145" cy="634216"/>
          </a:xfrm>
          <a:prstGeom prst="wedgeRoundRectCallout">
            <a:avLst>
              <a:gd name="adj1" fmla="val -3237"/>
              <a:gd name="adj2" fmla="val -135979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Partner B</a:t>
            </a:r>
          </a:p>
        </p:txBody>
      </p:sp>
      <p:pic>
        <p:nvPicPr>
          <p:cNvPr id="6" name="Graphic 5" descr="Document outline">
            <a:extLst>
              <a:ext uri="{FF2B5EF4-FFF2-40B4-BE49-F238E27FC236}">
                <a16:creationId xmlns:a16="http://schemas.microsoft.com/office/drawing/2014/main" id="{53118F36-CBAC-37B2-DC74-416D5CC9A4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53881" y="3787598"/>
            <a:ext cx="914400" cy="914400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2E935C8E-9CE5-1413-36FF-17085151B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07797" y="3787598"/>
            <a:ext cx="914400" cy="9144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671904A-ED3B-1F8D-36B4-753FBF439B41}"/>
              </a:ext>
            </a:extLst>
          </p:cNvPr>
          <p:cNvSpPr/>
          <p:nvPr/>
        </p:nvSpPr>
        <p:spPr>
          <a:xfrm>
            <a:off x="6411363" y="4683417"/>
            <a:ext cx="1893762" cy="634216"/>
          </a:xfrm>
          <a:prstGeom prst="wedgeRoundRectCallout">
            <a:avLst>
              <a:gd name="adj1" fmla="val -34125"/>
              <a:gd name="adj2" fmla="val -134106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CB456E4-A8B0-7147-2F50-14E41747F83C}"/>
              </a:ext>
            </a:extLst>
          </p:cNvPr>
          <p:cNvSpPr/>
          <p:nvPr/>
        </p:nvSpPr>
        <p:spPr>
          <a:xfrm>
            <a:off x="6407618" y="4694591"/>
            <a:ext cx="1893762" cy="634216"/>
          </a:xfrm>
          <a:prstGeom prst="wedgeRoundRectCallout">
            <a:avLst>
              <a:gd name="adj1" fmla="val 32554"/>
              <a:gd name="adj2" fmla="val -13639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Clone or Pull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61EB90D-CA36-3A5E-1340-AD9A1039287E}"/>
              </a:ext>
            </a:extLst>
          </p:cNvPr>
          <p:cNvSpPr/>
          <p:nvPr/>
        </p:nvSpPr>
        <p:spPr>
          <a:xfrm>
            <a:off x="3230709" y="1567615"/>
            <a:ext cx="1893762" cy="787172"/>
          </a:xfrm>
          <a:prstGeom prst="wedgeRoundRectCallout">
            <a:avLst>
              <a:gd name="adj1" fmla="val 25134"/>
              <a:gd name="adj2" fmla="val 9918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3" name="Graphic 12" descr="Document outline">
            <a:extLst>
              <a:ext uri="{FF2B5EF4-FFF2-40B4-BE49-F238E27FC236}">
                <a16:creationId xmlns:a16="http://schemas.microsoft.com/office/drawing/2014/main" id="{843D8BF4-49A5-045B-0C91-69385C2278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5572" y="2305027"/>
            <a:ext cx="914400" cy="91440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26F2BBA-5A08-964A-2482-78054D24AFBE}"/>
              </a:ext>
            </a:extLst>
          </p:cNvPr>
          <p:cNvSpPr/>
          <p:nvPr/>
        </p:nvSpPr>
        <p:spPr>
          <a:xfrm>
            <a:off x="9664997" y="1567615"/>
            <a:ext cx="1893762" cy="787172"/>
          </a:xfrm>
          <a:prstGeom prst="wedgeRoundRectCallout">
            <a:avLst>
              <a:gd name="adj1" fmla="val -26809"/>
              <a:gd name="adj2" fmla="val 109742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Commit &amp; Push</a:t>
            </a:r>
          </a:p>
        </p:txBody>
      </p: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5D5CA2BB-A82D-A688-7FC8-D51D6BA8FD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37728" y="2305027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75D8C6-BC39-23E0-F03B-4DDAE818BF16}"/>
              </a:ext>
            </a:extLst>
          </p:cNvPr>
          <p:cNvSpPr/>
          <p:nvPr/>
        </p:nvSpPr>
        <p:spPr>
          <a:xfrm>
            <a:off x="3103418" y="239036"/>
            <a:ext cx="9088581" cy="6510107"/>
          </a:xfrm>
          <a:prstGeom prst="rect">
            <a:avLst/>
          </a:prstGeom>
          <a:solidFill>
            <a:schemeClr val="bg1">
              <a:alpha val="7996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A39CEE6-B534-42D1-FD72-B901E3604895}"/>
              </a:ext>
            </a:extLst>
          </p:cNvPr>
          <p:cNvSpPr/>
          <p:nvPr/>
        </p:nvSpPr>
        <p:spPr>
          <a:xfrm>
            <a:off x="3629891" y="1123836"/>
            <a:ext cx="7800109" cy="4870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/>
              <a:t>What if the two versions can’t be combined?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GitHub will tell you by saying there’s a merge conflict, and will ask you to decide what to do.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E68442-650B-986A-2BDC-582BC27C89AD}"/>
              </a:ext>
            </a:extLst>
          </p:cNvPr>
          <p:cNvSpPr txBox="1"/>
          <p:nvPr/>
        </p:nvSpPr>
        <p:spPr>
          <a:xfrm>
            <a:off x="4655174" y="3660395"/>
            <a:ext cx="6102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13"/>
              </a:rPr>
              <a:t>https://youtu.be/MIVW0sijSjY?si=npIKpgdi2JgjO0_U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610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ECF1-559A-8ABB-354B-2AC3E174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775B0-732F-0033-3D84-E92AB3788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Wrap up In-class Activity 1 (ic01)</a:t>
            </a:r>
          </a:p>
          <a:p>
            <a:r>
              <a:rPr lang="en-US" sz="2800" dirty="0"/>
              <a:t>Be sure to submit on </a:t>
            </a:r>
            <a:r>
              <a:rPr lang="en-US" sz="2800" dirty="0" err="1"/>
              <a:t>Grade!cope</a:t>
            </a:r>
            <a:r>
              <a:rPr lang="en-US" sz="2800" dirty="0"/>
              <a:t> and through GitHub! 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397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Dodecagon 16">
            <a:extLst>
              <a:ext uri="{FF2B5EF4-FFF2-40B4-BE49-F238E27FC236}">
                <a16:creationId xmlns:a16="http://schemas.microsoft.com/office/drawing/2014/main" id="{B2E8EF41-4EE8-5EFE-20F3-92B601CE494E}"/>
              </a:ext>
            </a:extLst>
          </p:cNvPr>
          <p:cNvSpPr/>
          <p:nvPr/>
        </p:nvSpPr>
        <p:spPr>
          <a:xfrm>
            <a:off x="11168828" y="404084"/>
            <a:ext cx="775855" cy="719753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D40E8-F31B-43DC-8752-7C520DB32B2F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222453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10" y="3584744"/>
            <a:ext cx="4253344" cy="2339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62FE00-3882-42F0-4D63-6A91518F8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054" y="2972272"/>
            <a:ext cx="3846702" cy="3818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4793672" y="3572524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F717AD-2B7F-349E-BAF5-0B45CC40820B}"/>
              </a:ext>
            </a:extLst>
          </p:cNvPr>
          <p:cNvSpPr txBox="1"/>
          <p:nvPr/>
        </p:nvSpPr>
        <p:spPr>
          <a:xfrm>
            <a:off x="8232332" y="2698442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Hard Disk</a:t>
            </a:r>
          </a:p>
        </p:txBody>
      </p:sp>
      <p:sp>
        <p:nvSpPr>
          <p:cNvPr id="5" name="Dodecagon 4">
            <a:extLst>
              <a:ext uri="{FF2B5EF4-FFF2-40B4-BE49-F238E27FC236}">
                <a16:creationId xmlns:a16="http://schemas.microsoft.com/office/drawing/2014/main" id="{89F1D1B1-1E1F-6C78-556B-23F79BB3EF2B}"/>
              </a:ext>
            </a:extLst>
          </p:cNvPr>
          <p:cNvSpPr/>
          <p:nvPr/>
        </p:nvSpPr>
        <p:spPr>
          <a:xfrm>
            <a:off x="11168828" y="404084"/>
            <a:ext cx="775855" cy="719753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F3A66-771C-A2E4-78A4-71BFCBC40353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11857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10" y="1440874"/>
            <a:ext cx="8151292" cy="4483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3647252" y="31673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90372-9B15-C6F2-7E56-5804CDB303C5}"/>
              </a:ext>
            </a:extLst>
          </p:cNvPr>
          <p:cNvSpPr/>
          <p:nvPr/>
        </p:nvSpPr>
        <p:spPr>
          <a:xfrm rot="4262884">
            <a:off x="4151635" y="5631696"/>
            <a:ext cx="14330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5BCC9-155C-B8D2-F546-9732BE2986F3}"/>
              </a:ext>
            </a:extLst>
          </p:cNvPr>
          <p:cNvSpPr/>
          <p:nvPr/>
        </p:nvSpPr>
        <p:spPr>
          <a:xfrm rot="4262884">
            <a:off x="4970010" y="5436277"/>
            <a:ext cx="143821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A270-9796-3224-E168-0CCC9A4D5D04}"/>
              </a:ext>
            </a:extLst>
          </p:cNvPr>
          <p:cNvSpPr/>
          <p:nvPr/>
        </p:nvSpPr>
        <p:spPr>
          <a:xfrm rot="4262884">
            <a:off x="5741288" y="5180799"/>
            <a:ext cx="140615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E4AE9-1476-4A53-9103-F78490E49516}"/>
              </a:ext>
            </a:extLst>
          </p:cNvPr>
          <p:cNvSpPr/>
          <p:nvPr/>
        </p:nvSpPr>
        <p:spPr>
          <a:xfrm rot="4262884">
            <a:off x="6463898" y="4889765"/>
            <a:ext cx="146386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3B7D0-E16F-C3B3-CDAE-1EB9739386A8}"/>
              </a:ext>
            </a:extLst>
          </p:cNvPr>
          <p:cNvSpPr/>
          <p:nvPr/>
        </p:nvSpPr>
        <p:spPr>
          <a:xfrm rot="4262884">
            <a:off x="8121003" y="4398640"/>
            <a:ext cx="1414170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B82C1-B199-B312-C26D-7B23C1158C91}"/>
              </a:ext>
            </a:extLst>
          </p:cNvPr>
          <p:cNvSpPr/>
          <p:nvPr/>
        </p:nvSpPr>
        <p:spPr>
          <a:xfrm rot="4262884">
            <a:off x="8886964" y="4117065"/>
            <a:ext cx="139493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921F2-65BB-E3F0-2B73-CE512E26A50E}"/>
              </a:ext>
            </a:extLst>
          </p:cNvPr>
          <p:cNvSpPr/>
          <p:nvPr/>
        </p:nvSpPr>
        <p:spPr>
          <a:xfrm rot="4262884">
            <a:off x="9612499" y="3802750"/>
            <a:ext cx="14414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5B79C-F358-3748-7900-C4D0CFFBA6A2}"/>
              </a:ext>
            </a:extLst>
          </p:cNvPr>
          <p:cNvSpPr/>
          <p:nvPr/>
        </p:nvSpPr>
        <p:spPr>
          <a:xfrm rot="4262884">
            <a:off x="10364424" y="3539659"/>
            <a:ext cx="146867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H</a:t>
            </a:r>
          </a:p>
        </p:txBody>
      </p:sp>
      <p:sp>
        <p:nvSpPr>
          <p:cNvPr id="17" name="Dodecagon 16">
            <a:extLst>
              <a:ext uri="{FF2B5EF4-FFF2-40B4-BE49-F238E27FC236}">
                <a16:creationId xmlns:a16="http://schemas.microsoft.com/office/drawing/2014/main" id="{4622E343-DD7F-B38C-4533-71C1EF381174}"/>
              </a:ext>
            </a:extLst>
          </p:cNvPr>
          <p:cNvSpPr/>
          <p:nvPr/>
        </p:nvSpPr>
        <p:spPr>
          <a:xfrm>
            <a:off x="11168828" y="404084"/>
            <a:ext cx="775855" cy="719753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44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399126-FA6C-78CB-C215-E5A926A5030B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24167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10" y="1440874"/>
            <a:ext cx="8151292" cy="4483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3647252" y="31673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090372-9B15-C6F2-7E56-5804CDB303C5}"/>
              </a:ext>
            </a:extLst>
          </p:cNvPr>
          <p:cNvSpPr/>
          <p:nvPr/>
        </p:nvSpPr>
        <p:spPr>
          <a:xfrm rot="4262884">
            <a:off x="4151635" y="5631696"/>
            <a:ext cx="14330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5BCC9-155C-B8D2-F546-9732BE2986F3}"/>
              </a:ext>
            </a:extLst>
          </p:cNvPr>
          <p:cNvSpPr/>
          <p:nvPr/>
        </p:nvSpPr>
        <p:spPr>
          <a:xfrm rot="4262884">
            <a:off x="4970010" y="5436277"/>
            <a:ext cx="143821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A270-9796-3224-E168-0CCC9A4D5D04}"/>
              </a:ext>
            </a:extLst>
          </p:cNvPr>
          <p:cNvSpPr/>
          <p:nvPr/>
        </p:nvSpPr>
        <p:spPr>
          <a:xfrm rot="4262884">
            <a:off x="5741288" y="5180799"/>
            <a:ext cx="140615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2E4AE9-1476-4A53-9103-F78490E49516}"/>
              </a:ext>
            </a:extLst>
          </p:cNvPr>
          <p:cNvSpPr/>
          <p:nvPr/>
        </p:nvSpPr>
        <p:spPr>
          <a:xfrm rot="4262884">
            <a:off x="6463898" y="4889765"/>
            <a:ext cx="146386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73B7D0-E16F-C3B3-CDAE-1EB9739386A8}"/>
              </a:ext>
            </a:extLst>
          </p:cNvPr>
          <p:cNvSpPr/>
          <p:nvPr/>
        </p:nvSpPr>
        <p:spPr>
          <a:xfrm rot="4262884">
            <a:off x="8121003" y="4398640"/>
            <a:ext cx="1414170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4B82C1-B199-B312-C26D-7B23C1158C91}"/>
              </a:ext>
            </a:extLst>
          </p:cNvPr>
          <p:cNvSpPr/>
          <p:nvPr/>
        </p:nvSpPr>
        <p:spPr>
          <a:xfrm rot="4262884">
            <a:off x="8886964" y="4117065"/>
            <a:ext cx="1394934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921F2-65BB-E3F0-2B73-CE512E26A50E}"/>
              </a:ext>
            </a:extLst>
          </p:cNvPr>
          <p:cNvSpPr/>
          <p:nvPr/>
        </p:nvSpPr>
        <p:spPr>
          <a:xfrm rot="4262884">
            <a:off x="9612499" y="3802750"/>
            <a:ext cx="1441421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5B79C-F358-3748-7900-C4D0CFFBA6A2}"/>
              </a:ext>
            </a:extLst>
          </p:cNvPr>
          <p:cNvSpPr/>
          <p:nvPr/>
        </p:nvSpPr>
        <p:spPr>
          <a:xfrm rot="4262884">
            <a:off x="10364424" y="3539659"/>
            <a:ext cx="1468672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40000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483BFD-6A65-591F-1E1B-66F74F8F2981}"/>
              </a:ext>
            </a:extLst>
          </p:cNvPr>
          <p:cNvCxnSpPr>
            <a:cxnSpLocks/>
          </p:cNvCxnSpPr>
          <p:nvPr/>
        </p:nvCxnSpPr>
        <p:spPr>
          <a:xfrm flipH="1">
            <a:off x="6199203" y="933916"/>
            <a:ext cx="5099503" cy="338094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odecagon 17">
            <a:extLst>
              <a:ext uri="{FF2B5EF4-FFF2-40B4-BE49-F238E27FC236}">
                <a16:creationId xmlns:a16="http://schemas.microsoft.com/office/drawing/2014/main" id="{BF9EBFF3-655C-7F22-720F-D1A3803A1CDB}"/>
              </a:ext>
            </a:extLst>
          </p:cNvPr>
          <p:cNvSpPr/>
          <p:nvPr/>
        </p:nvSpPr>
        <p:spPr>
          <a:xfrm>
            <a:off x="5857625" y="4314858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3F020-0782-5168-43D0-4654F088F7CE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1588595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79B95-3337-B27B-A30F-7512E93EAF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0" t="42998" r="59293" b="16253"/>
          <a:stretch/>
        </p:blipFill>
        <p:spPr>
          <a:xfrm>
            <a:off x="4515815" y="1255460"/>
            <a:ext cx="4291403" cy="5602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D7D790-D99A-8286-544A-CA048CDD5BB5}"/>
              </a:ext>
            </a:extLst>
          </p:cNvPr>
          <p:cNvSpPr txBox="1"/>
          <p:nvPr/>
        </p:nvSpPr>
        <p:spPr>
          <a:xfrm>
            <a:off x="3647252" y="3167390"/>
            <a:ext cx="920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A270-9796-3224-E168-0CCC9A4D5D04}"/>
              </a:ext>
            </a:extLst>
          </p:cNvPr>
          <p:cNvSpPr/>
          <p:nvPr/>
        </p:nvSpPr>
        <p:spPr>
          <a:xfrm>
            <a:off x="6026753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18" name="Dodecagon 17">
            <a:extLst>
              <a:ext uri="{FF2B5EF4-FFF2-40B4-BE49-F238E27FC236}">
                <a16:creationId xmlns:a16="http://schemas.microsoft.com/office/drawing/2014/main" id="{BF9EBFF3-655C-7F22-720F-D1A3803A1CDB}"/>
              </a:ext>
            </a:extLst>
          </p:cNvPr>
          <p:cNvSpPr/>
          <p:nvPr/>
        </p:nvSpPr>
        <p:spPr>
          <a:xfrm>
            <a:off x="5857625" y="4314858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0D2BC8-267F-E699-EB52-FCE021A46045}"/>
              </a:ext>
            </a:extLst>
          </p:cNvPr>
          <p:cNvSpPr txBox="1"/>
          <p:nvPr/>
        </p:nvSpPr>
        <p:spPr>
          <a:xfrm>
            <a:off x="3647252" y="470630"/>
            <a:ext cx="765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to store this important  information for later: </a:t>
            </a:r>
          </a:p>
        </p:txBody>
      </p:sp>
    </p:spTree>
    <p:extLst>
      <p:ext uri="{BB962C8B-B14F-4D97-AF65-F5344CB8AC3E}">
        <p14:creationId xmlns:p14="http://schemas.microsoft.com/office/powerpoint/2010/main" val="25095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AFF006-DDDC-0E8E-A2E1-9E49EA5BF1F3}"/>
              </a:ext>
            </a:extLst>
          </p:cNvPr>
          <p:cNvSpPr txBox="1"/>
          <p:nvPr/>
        </p:nvSpPr>
        <p:spPr>
          <a:xfrm>
            <a:off x="5340975" y="161286"/>
            <a:ext cx="6851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Want the CPU to double the important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14B38-5992-49C0-23E4-D4C893D63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08" t="-1" r="13501" b="32848"/>
          <a:stretch/>
        </p:blipFill>
        <p:spPr>
          <a:xfrm>
            <a:off x="3871229" y="49871"/>
            <a:ext cx="1469746" cy="13910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53145-E272-2F78-950A-0BE6E85F1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40" t="42998" r="59293" b="16253"/>
          <a:stretch/>
        </p:blipFill>
        <p:spPr>
          <a:xfrm>
            <a:off x="7439815" y="1226808"/>
            <a:ext cx="4291403" cy="560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C31E3E-A27A-02D8-297B-38DE4EE50FBD}"/>
              </a:ext>
            </a:extLst>
          </p:cNvPr>
          <p:cNvSpPr/>
          <p:nvPr/>
        </p:nvSpPr>
        <p:spPr>
          <a:xfrm>
            <a:off x="7329772" y="4885665"/>
            <a:ext cx="4862228" cy="584775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3">
                <a:satMod val="175000"/>
                <a:alpha val="83519"/>
              </a:schemeClr>
            </a:glow>
            <a:softEdge rad="317500"/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cap="none" spc="0" dirty="0">
                <a:ln w="0">
                  <a:noFill/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Zone C, Column 5, Row 40 </a:t>
            </a:r>
          </a:p>
        </p:txBody>
      </p:sp>
      <p:sp>
        <p:nvSpPr>
          <p:cNvPr id="7" name="Dodecagon 6">
            <a:extLst>
              <a:ext uri="{FF2B5EF4-FFF2-40B4-BE49-F238E27FC236}">
                <a16:creationId xmlns:a16="http://schemas.microsoft.com/office/drawing/2014/main" id="{32D82D94-4029-2007-65F7-EFBEB36B8621}"/>
              </a:ext>
            </a:extLst>
          </p:cNvPr>
          <p:cNvSpPr/>
          <p:nvPr/>
        </p:nvSpPr>
        <p:spPr>
          <a:xfrm>
            <a:off x="8781625" y="4286206"/>
            <a:ext cx="431465" cy="429740"/>
          </a:xfrm>
          <a:prstGeom prst="dodecag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324266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557</TotalTime>
  <Words>1086</Words>
  <Application>Microsoft Macintosh PowerPoint</Application>
  <PresentationFormat>Widescreen</PresentationFormat>
  <Paragraphs>282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Consolas</vt:lpstr>
      <vt:lpstr>Corbel</vt:lpstr>
      <vt:lpstr>Courier</vt:lpstr>
      <vt:lpstr>Wingdings 2</vt:lpstr>
      <vt:lpstr>Frame</vt:lpstr>
      <vt:lpstr>Intro to Coding with Python– Variables &amp; GitHub</vt:lpstr>
      <vt:lpstr>Plan for Today</vt:lpstr>
      <vt:lpstr>Variables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Storage</vt:lpstr>
      <vt:lpstr>Core concept: variables</vt:lpstr>
      <vt:lpstr>Core concept: numeric values</vt:lpstr>
      <vt:lpstr>Core concept: strings</vt:lpstr>
      <vt:lpstr>Core concept: print()</vt:lpstr>
      <vt:lpstr>Merge Conflicts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Benefits to GitHub</vt:lpstr>
      <vt:lpstr>In-Class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23</cp:revision>
  <dcterms:created xsi:type="dcterms:W3CDTF">2023-08-03T18:49:17Z</dcterms:created>
  <dcterms:modified xsi:type="dcterms:W3CDTF">2024-07-08T16:58:23Z</dcterms:modified>
</cp:coreProperties>
</file>